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C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2194560"/>
            <a:ext cx="5943600" cy="5943600"/>
          </a:xfrm>
          <a:prstGeom prst="ellipse">
            <a:avLst/>
          </a:prstGeom>
          <a:solidFill>
            <a:srgbClr val="5B8CFF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3840480"/>
            <a:ext cx="5943600" cy="5943600"/>
          </a:xfrm>
          <a:prstGeom prst="ellipse">
            <a:avLst/>
          </a:prstGeom>
          <a:solidFill>
            <a:srgbClr val="22D3EE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716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OPERATOR'S HANDBOOK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Working With Me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640080" y="35661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 work — and </a:t>
            </a:r>
            <a:pPr indent="0" marL="0">
              <a:buNone/>
            </a:pPr>
            <a:r>
              <a:rPr lang="en-US" sz="2200" i="1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exactly</a:t>
            </a:r>
            <a:pPr indent="0" marL="0">
              <a:buNone/>
            </a:pPr>
            <a:r>
              <a:rPr lang="en-US" sz="22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what to expect.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5212080"/>
            <a:ext cx="3840480" cy="0"/>
          </a:xfrm>
          <a:prstGeom prst="line">
            <a:avLst/>
          </a:prstGeom>
          <a:noFill/>
          <a:ln w="12700">
            <a:solidFill>
              <a:srgbClr val="2A2E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534924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0F2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Julio Domingo Salvador</a:t>
            </a:r>
            <a:pPr indent="0" marL="0">
              <a:lnSpc>
                <a:spcPct val="110000"/>
              </a:lnSpc>
              <a:buNone/>
            </a:pPr>
            <a:endParaRPr lang="en-US" sz="16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 &amp; Operations Leader · Executive Assistant / Chief of Staff</a:t>
            </a:r>
            <a:endParaRPr lang="en-US" sz="1600" dirty="0"/>
          </a:p>
          <a:p>
            <a:pPr indent="0" marL="0">
              <a:lnSpc>
                <a:spcPct val="110000"/>
              </a:lnSpc>
              <a:buNone/>
            </a:pPr>
            <a:endParaRPr lang="en-US" sz="16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Bacolod, Philippines · Remote worldwide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C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WELCOME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First, the honest version of who I am.</a:t>
            </a:r>
            <a:endParaRPr lang="en-US" sz="3200" dirty="0"/>
          </a:p>
        </p:txBody>
      </p:sp>
      <p:pic>
        <p:nvPicPr>
          <p:cNvPr id="4" name="Image 0" descr="C:/Users/STC/Desktop/Local host/vs-ve/assets/avatars/julio-abou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" y="1920240"/>
            <a:ext cx="292608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85216" y="1865376"/>
            <a:ext cx="3035808" cy="3767328"/>
          </a:xfrm>
          <a:prstGeom prst="roundRect">
            <a:avLst>
              <a:gd name="adj" fmla="val 2410"/>
            </a:avLst>
          </a:prstGeom>
          <a:ln w="15875">
            <a:solidFill>
              <a:srgbClr val="5B8C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23360" y="1965960"/>
            <a:ext cx="74980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700" dirty="0">
                <a:solidFill>
                  <a:srgbClr val="F0F2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an operations leader who turns founder chaos into calm, repeatable systems — then builds the tools that run them. </a:t>
            </a:r>
            <a:pPr indent="0" marL="0">
              <a:lnSpc>
                <a:spcPct val="122000"/>
              </a:lnSpc>
              <a:buNone/>
            </a:pPr>
            <a:r>
              <a:rPr lang="en-US" sz="17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MBA-trained, Lean Six Sigma–certified, and hands-on with AI-assisted delivery. Most recently COO of a growing education brand.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023360" y="3886200"/>
            <a:ext cx="74980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600" b="1" dirty="0">
                <a:solidFill>
                  <a:srgbClr val="F0F2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numbers aren't why you'd hire me. </a:t>
            </a:r>
            <a:pPr indent="0" marL="0">
              <a:lnSpc>
                <a:spcPct val="122000"/>
              </a:lnSpc>
              <a:buNone/>
            </a:pPr>
            <a:r>
              <a:rPr lang="en-US" sz="16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You'd hire me because too much of your business lives in your head, routes through your inbox, and stops when you stop. My job is to take that off you — permanently — without dropping quality. This deck is how I'd do it, before we even talk.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4008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virtualsolutionsve.vercel.app/handbook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C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WHAT I 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lanes. Pick the one you're hiring for.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257800" cy="3977640"/>
          </a:xfrm>
          <a:prstGeom prst="roundRect">
            <a:avLst>
              <a:gd name="adj" fmla="val 2529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28600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LANE 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2624328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 / Head of Operations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05840" y="3246120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build the system that runs the business — so it stops running through you.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05840" y="3840480"/>
            <a:ext cx="4526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90500" indent="-1905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&amp; SOPs — document the chaos into repeatable process</a:t>
            </a:r>
            <a:endParaRPr lang="en-US" sz="1400" dirty="0"/>
          </a:p>
          <a:p>
            <a:pPr marL="190500" indent="-1905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— own launches &amp; delivery on schedule</a:t>
            </a:r>
            <a:endParaRPr lang="en-US" sz="1400" dirty="0"/>
          </a:p>
          <a:p>
            <a:pPr marL="190500" indent="-1905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Tooling — dashboards &amp; automations that sustain it</a:t>
            </a:r>
            <a:endParaRPr lang="en-US" sz="1400" dirty="0"/>
          </a:p>
          <a:p>
            <a:pPr marL="190500" indent="-1905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Metrics — turn “how are we doing?” into a number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91072" y="1965960"/>
            <a:ext cx="5257800" cy="3977640"/>
          </a:xfrm>
          <a:prstGeom prst="roundRect">
            <a:avLst>
              <a:gd name="adj" fmla="val 2529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56832" y="228600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LANE B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656832" y="2624328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Executive Assistant / Chief of Staff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656832" y="3246120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run the details so you can run the company.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656832" y="3840480"/>
            <a:ext cx="4526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90500" indent="-1905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defense — calendar, inbox, gatekeeping done right</a:t>
            </a:r>
            <a:endParaRPr lang="en-US" sz="1400" dirty="0"/>
          </a:p>
          <a:p>
            <a:pPr marL="190500" indent="-1905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Follow-through — nothing delegated slips</a:t>
            </a:r>
            <a:endParaRPr lang="en-US" sz="1400" dirty="0"/>
          </a:p>
          <a:p>
            <a:pPr marL="190500" indent="-1905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 — the tissue between you and the team</a:t>
            </a:r>
            <a:endParaRPr lang="en-US" sz="1400" dirty="0"/>
          </a:p>
          <a:p>
            <a:pPr marL="190500" indent="-1905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 — you walk in already briefed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virtualsolutionsve.vercel.app/handbook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C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HOW I THINK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operating principles.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566160" cy="1783080"/>
          </a:xfrm>
          <a:prstGeom prst="roundRect">
            <a:avLst>
              <a:gd name="adj" fmla="val 5641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258568"/>
            <a:ext cx="457200" cy="457200"/>
          </a:xfrm>
          <a:prstGeom prst="ellipse">
            <a:avLst/>
          </a:prstGeom>
          <a:solidFill>
            <a:srgbClr val="16203C"/>
          </a:solidFill>
          <a:ln w="12700">
            <a:solidFill>
              <a:srgbClr val="5B8C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22585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B8C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508760" y="2276856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over heroics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50976" y="2834640"/>
            <a:ext cx="29443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result that needs a hero is a risk. I build so it works without me in the room.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526280" y="1965960"/>
            <a:ext cx="3566160" cy="1783080"/>
          </a:xfrm>
          <a:prstGeom prst="roundRect">
            <a:avLst>
              <a:gd name="adj" fmla="val 5641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18888" y="2258568"/>
            <a:ext cx="457200" cy="457200"/>
          </a:xfrm>
          <a:prstGeom prst="ellipse">
            <a:avLst/>
          </a:prstGeom>
          <a:solidFill>
            <a:srgbClr val="16203C"/>
          </a:solidFill>
          <a:ln w="12700">
            <a:solidFill>
              <a:srgbClr val="5B8C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18888" y="22585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B8C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394960" y="2276856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it isn't written, it doesn't exist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37176" y="2834640"/>
            <a:ext cx="29443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document as I go — every recurring thing becomes an SOP.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412480" y="1965960"/>
            <a:ext cx="3566160" cy="1783080"/>
          </a:xfrm>
          <a:prstGeom prst="roundRect">
            <a:avLst>
              <a:gd name="adj" fmla="val 5641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705088" y="2258568"/>
            <a:ext cx="457200" cy="457200"/>
          </a:xfrm>
          <a:prstGeom prst="ellipse">
            <a:avLst/>
          </a:prstGeom>
          <a:solidFill>
            <a:srgbClr val="16203C"/>
          </a:solidFill>
          <a:ln w="12700">
            <a:solidFill>
              <a:srgbClr val="5B8C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05088" y="22585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B8C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281160" y="2276856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Extreme ownership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723376" y="2834640"/>
            <a:ext cx="29443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hand me the outcome, not a to-do list. I chase it down and flag blockers early.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3977640"/>
            <a:ext cx="3566160" cy="1783080"/>
          </a:xfrm>
          <a:prstGeom prst="roundRect">
            <a:avLst>
              <a:gd name="adj" fmla="val 5641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32688" y="4270248"/>
            <a:ext cx="457200" cy="457200"/>
          </a:xfrm>
          <a:prstGeom prst="ellipse">
            <a:avLst/>
          </a:prstGeom>
          <a:solidFill>
            <a:srgbClr val="16203C"/>
          </a:solidFill>
          <a:ln w="12700">
            <a:solidFill>
              <a:srgbClr val="5B8C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32688" y="4270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B8C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508760" y="4288536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Calm is a deliverable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50976" y="4846320"/>
            <a:ext cx="29443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it's on fire I get quieter and more organized, not louder.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4526280" y="3977640"/>
            <a:ext cx="3566160" cy="1783080"/>
          </a:xfrm>
          <a:prstGeom prst="roundRect">
            <a:avLst>
              <a:gd name="adj" fmla="val 5641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818888" y="4270248"/>
            <a:ext cx="457200" cy="457200"/>
          </a:xfrm>
          <a:prstGeom prst="ellipse">
            <a:avLst/>
          </a:prstGeom>
          <a:solidFill>
            <a:srgbClr val="16203C"/>
          </a:solidFill>
          <a:ln w="12700">
            <a:solidFill>
              <a:srgbClr val="5B8C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18888" y="4270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B8C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394960" y="4288536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AI-leveraged, not reckless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837176" y="4846320"/>
            <a:ext cx="29443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use AI to move faster and cheaper — with a human checking before it ships.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8412480" y="3977640"/>
            <a:ext cx="3566160" cy="1783080"/>
          </a:xfrm>
          <a:prstGeom prst="roundRect">
            <a:avLst>
              <a:gd name="adj" fmla="val 5641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705088" y="4270248"/>
            <a:ext cx="457200" cy="457200"/>
          </a:xfrm>
          <a:prstGeom prst="ellipse">
            <a:avLst/>
          </a:prstGeom>
          <a:solidFill>
            <a:srgbClr val="16203C"/>
          </a:solidFill>
          <a:ln w="12700">
            <a:solidFill>
              <a:srgbClr val="5B8C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705088" y="4270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B8C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9281160" y="4288536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Over-communicate on purpose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8723376" y="4846320"/>
            <a:ext cx="29443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never wonder where something stands. Proactive beats you having to ask.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64008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virtualsolutionsve.vercel.app/handbook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C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WORKING WITH 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day-to-day, concretely.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3456432" cy="3840480"/>
          </a:xfrm>
          <a:prstGeom prst="roundRect">
            <a:avLst>
              <a:gd name="adj" fmla="val 2910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2340864"/>
            <a:ext cx="2798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Availability &amp; response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69264" y="2926080"/>
            <a:ext cx="2798064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from the Philippines, but I </a:t>
            </a:r>
            <a:pPr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F0F2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my hours around your timezone</a:t>
            </a:r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with solid US/EU overlap. Same-day async; near-real-time in our overlap window. Urgent means urgent.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52544" y="2011680"/>
            <a:ext cx="3456432" cy="3840480"/>
          </a:xfrm>
          <a:prstGeom prst="roundRect">
            <a:avLst>
              <a:gd name="adj" fmla="val 2910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81728" y="2340864"/>
            <a:ext cx="2798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681728" y="2926080"/>
            <a:ext cx="2798064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pPr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F0F2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written update every week</a:t>
            </a:r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shipped / next / blocked. Async-first (Slack, Loom, email) to protect focus, plus a standing sync if you want it.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65008" y="2011680"/>
            <a:ext cx="3456432" cy="3840480"/>
          </a:xfrm>
          <a:prstGeom prst="roundRect">
            <a:avLst>
              <a:gd name="adj" fmla="val 2910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94192" y="2340864"/>
            <a:ext cx="2798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Tools I live in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394192" y="2880360"/>
            <a:ext cx="27980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meet your team in whatever they already use — and upgrade it where it helps.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394192" y="3840480"/>
            <a:ext cx="1097280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94192" y="38404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Monday.com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9619488" y="3840480"/>
            <a:ext cx="828446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19488" y="3840480"/>
            <a:ext cx="82844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ClickUp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394192" y="4297680"/>
            <a:ext cx="649224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94192" y="4297680"/>
            <a:ext cx="6492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Asana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171432" y="4297680"/>
            <a:ext cx="738835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71432" y="4297680"/>
            <a:ext cx="738835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Notion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0038283" y="4297680"/>
            <a:ext cx="649224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38283" y="4297680"/>
            <a:ext cx="6492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Slack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8394192" y="4754880"/>
            <a:ext cx="828446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94192" y="4754880"/>
            <a:ext cx="82844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HubSpot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350654" y="4754880"/>
            <a:ext cx="1186891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350654" y="4754880"/>
            <a:ext cx="118689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GoHighLevel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8394192" y="5212080"/>
            <a:ext cx="1186891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94192" y="5212080"/>
            <a:ext cx="118689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Code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9709099" y="5212080"/>
            <a:ext cx="918058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709099" y="5212080"/>
            <a:ext cx="91805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Supabase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8394192" y="5669280"/>
            <a:ext cx="738835" cy="347472"/>
          </a:xfrm>
          <a:prstGeom prst="roundRect">
            <a:avLst>
              <a:gd name="adj" fmla="val 50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394192" y="5669280"/>
            <a:ext cx="738835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Vercel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4008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virtualsolutionsve.vercel.app/handbook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C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THE RAMP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My first 30 / 60 / 90 days.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3456432" cy="3840480"/>
          </a:xfrm>
          <a:prstGeom prst="roundRect">
            <a:avLst>
              <a:gd name="adj" fmla="val 2910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2322576"/>
            <a:ext cx="27980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987552" y="3337560"/>
            <a:ext cx="2798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 &amp; document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7552" y="3886200"/>
            <a:ext cx="2798064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Shadow your workflows &amp; pain points</a:t>
            </a:r>
            <a:endParaRPr lang="en-US" sz="1300" dirty="0"/>
          </a:p>
          <a:p>
            <a:pPr marL="177800" indent="-1778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the top processes as they run</a:t>
            </a:r>
            <a:endParaRPr lang="en-US" sz="1300" dirty="0"/>
          </a:p>
          <a:p>
            <a:pPr marL="177800" indent="-1778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2–3 quick wins to build trust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52544" y="2011680"/>
            <a:ext cx="3456432" cy="3840480"/>
          </a:xfrm>
          <a:prstGeom prst="roundRect">
            <a:avLst>
              <a:gd name="adj" fmla="val 2910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81728" y="2322576"/>
            <a:ext cx="27980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4700016" y="3337560"/>
            <a:ext cx="2798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 &amp; systematize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700016" y="3886200"/>
            <a:ext cx="2798064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core SOPs &amp; the tracking board</a:t>
            </a:r>
            <a:endParaRPr lang="en-US" sz="1300" dirty="0"/>
          </a:p>
          <a:p>
            <a:pPr marL="177800" indent="-1778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the repetitive, error-prone steps</a:t>
            </a:r>
            <a:endParaRPr lang="en-US" sz="1300" dirty="0"/>
          </a:p>
          <a:p>
            <a:pPr marL="177800" indent="-1778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first recurring things off your plate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65008" y="2011680"/>
            <a:ext cx="3456432" cy="3840480"/>
          </a:xfrm>
          <a:prstGeom prst="roundRect">
            <a:avLst>
              <a:gd name="adj" fmla="val 2910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94192" y="2322576"/>
            <a:ext cx="27980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90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8412480" y="3337560"/>
            <a:ext cx="2798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 &amp; prove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412480" y="3886200"/>
            <a:ext cx="2798064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the operating cadence end-to-end</a:t>
            </a:r>
            <a:endParaRPr lang="en-US" sz="1300" dirty="0"/>
          </a:p>
          <a:p>
            <a:pPr marL="177800" indent="-1778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against agreed metrics, not vibes</a:t>
            </a:r>
            <a:endParaRPr lang="en-US" sz="1300" dirty="0"/>
          </a:p>
          <a:p>
            <a:pPr marL="177800" indent="-1778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next quarter's priorities together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virtualsolutionsve.vercel.app/handbook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C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THE TWO-WAY STREET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 can expect from me — and what I'll need from you.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257800" cy="4114800"/>
          </a:xfrm>
          <a:prstGeom prst="roundRect">
            <a:avLst>
              <a:gd name="adj" fmla="val 2444"/>
            </a:avLst>
          </a:prstGeom>
          <a:solidFill>
            <a:srgbClr val="12131C"/>
          </a:solidFill>
          <a:ln w="15875">
            <a:solidFill>
              <a:srgbClr val="5B8C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322576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can expect from me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05840" y="2926080"/>
            <a:ext cx="45262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Ownership, not hand-holding — give me the outcome</a:t>
            </a:r>
            <a:endParaRPr lang="en-US" sz="1350" dirty="0"/>
          </a:p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 updates — never wonder where things are</a:t>
            </a:r>
            <a:endParaRPr lang="en-US" sz="1350" dirty="0"/>
          </a:p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by default — it all gets written down</a:t>
            </a:r>
            <a:endParaRPr lang="en-US" sz="1350" dirty="0"/>
          </a:p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Discretion — calendar, inbox, finances, people</a:t>
            </a:r>
            <a:endParaRPr lang="en-US" sz="1350" dirty="0"/>
          </a:p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Honesty over comfort — if I'm the wrong fix, I'll say so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91072" y="2011680"/>
            <a:ext cx="5257800" cy="4114800"/>
          </a:xfrm>
          <a:prstGeom prst="roundRect">
            <a:avLst>
              <a:gd name="adj" fmla="val 2444"/>
            </a:avLst>
          </a:prstGeom>
          <a:solidFill>
            <a:srgbClr val="12131C"/>
          </a:solidFill>
          <a:ln w="15875">
            <a:solidFill>
              <a:srgbClr val="34D39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56832" y="2322576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I'll need from you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656832" y="2926080"/>
            <a:ext cx="45262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&amp; access — the tools and the real picture</a:t>
            </a:r>
            <a:endParaRPr lang="en-US" sz="1350" dirty="0"/>
          </a:p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clear point of contact for decisions</a:t>
            </a:r>
            <a:endParaRPr lang="en-US" sz="1350" dirty="0"/>
          </a:p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Timely calls when I flag a blocker</a:t>
            </a:r>
            <a:endParaRPr lang="en-US" sz="1350" dirty="0"/>
          </a:p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to own outcomes, not micromanaging method</a:t>
            </a:r>
            <a:endParaRPr lang="en-US" sz="1350" dirty="0"/>
          </a:p>
          <a:p>
            <a:pPr marL="190500" indent="-1905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feedback — tell me early, I'd rather adjust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4008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virtualsolutionsve.vercel.app/handbook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C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B8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PROOF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isn't theory.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615184" cy="1691640"/>
          </a:xfrm>
          <a:prstGeom prst="roundRect">
            <a:avLst>
              <a:gd name="adj" fmla="val 5946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221992"/>
            <a:ext cx="2157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$1M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68680" y="2926080"/>
            <a:ext cx="2157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account scaled in 7 months (from $70K)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38144" y="1965960"/>
            <a:ext cx="2615184" cy="1691640"/>
          </a:xfrm>
          <a:prstGeom prst="roundRect">
            <a:avLst>
              <a:gd name="adj" fmla="val 5946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66744" y="2221992"/>
            <a:ext cx="2157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$2.1M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3666744" y="2926080"/>
            <a:ext cx="2157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revenue across 8 accounts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236208" y="1965960"/>
            <a:ext cx="2615184" cy="1691640"/>
          </a:xfrm>
          <a:prstGeom prst="roundRect">
            <a:avLst>
              <a:gd name="adj" fmla="val 5946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64808" y="2221992"/>
            <a:ext cx="2157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450%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6464808" y="2926080"/>
            <a:ext cx="2157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client ROI on campaigns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9034272" y="1965960"/>
            <a:ext cx="2615184" cy="1691640"/>
          </a:xfrm>
          <a:prstGeom prst="roundRect">
            <a:avLst>
              <a:gd name="adj" fmla="val 5946"/>
            </a:avLst>
          </a:prstGeom>
          <a:solidFill>
            <a:srgbClr val="12131C"/>
          </a:solidFill>
          <a:ln w="12700">
            <a:solidFill>
              <a:srgbClr val="2A2E3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62872" y="2221992"/>
            <a:ext cx="2157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5+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9262872" y="2926080"/>
            <a:ext cx="2157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leading operations &amp; delivery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40080" y="3977640"/>
            <a:ext cx="10972800" cy="2011680"/>
          </a:xfrm>
          <a:prstGeom prst="roundRect">
            <a:avLst>
              <a:gd name="adj" fmla="val 5000"/>
            </a:avLst>
          </a:prstGeom>
          <a:solidFill>
            <a:srgbClr val="171826"/>
          </a:solidFill>
          <a:ln w="12700">
            <a:solidFill>
              <a:srgbClr val="2A2E3E"/>
            </a:solidFill>
            <a:prstDash val="solid"/>
          </a:ln>
        </p:spPr>
      </p:sp>
      <p:pic>
        <p:nvPicPr>
          <p:cNvPr id="17" name="Image 0" descr="C:/Users/STC/Desktop/Local host/vs-ve/assets/avatars/joey-montefusc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4480560"/>
            <a:ext cx="1005840" cy="1005840"/>
          </a:xfrm>
          <a:prstGeom prst="ellipse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2377440" y="4343400"/>
            <a:ext cx="8869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0F2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 it from the founder I worked for as COO — a 90-second video, unprompted, on camera.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Joey “Manu” Montefusco — Founder &amp; CEO, The Madden Academy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it at virtualsolutionsve.vercel.app/resume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4008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virtualsolutionsve.vercel.app/handbook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C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0" y="1828800"/>
            <a:ext cx="5943600" cy="5943600"/>
          </a:xfrm>
          <a:prstGeom prst="ellipse">
            <a:avLst/>
          </a:prstGeom>
          <a:solidFill>
            <a:srgbClr val="5B8CFF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-2377440"/>
            <a:ext cx="5943600" cy="5943600"/>
          </a:xfrm>
          <a:prstGeom prst="ellipse">
            <a:avLst/>
          </a:prstGeom>
          <a:solidFill>
            <a:srgbClr val="22D3EE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463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TALK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87452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0F2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this is how you'd want your operation run —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5B8C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talk.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40080" y="365760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9C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Twenty minutes. I'll come with a specific read on where I'd start for your team. If I'm not the right fit, I'll tell you on the call.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70916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call   </a:t>
            </a:r>
            <a:pPr indent="0" marL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F0F2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virtualsolutionsve.vercel.app/resume#book</a:t>
            </a:r>
            <a:endParaRPr lang="en-US" sz="15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  </a:t>
            </a:r>
            <a:pPr indent="0" marL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F0F2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juliodomingosalvador@gmail.com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59893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handbook is the work sample.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With Julio — The Operator's Handbook</dc:title>
  <dc:subject>PptxGenJS Presentation</dc:subject>
  <dc:creator>Julio Domingo Salvador</dc:creator>
  <cp:lastModifiedBy>Julio Domingo Salvador</cp:lastModifiedBy>
  <cp:revision>1</cp:revision>
  <dcterms:created xsi:type="dcterms:W3CDTF">2026-08-07T11:52:11Z</dcterms:created>
  <dcterms:modified xsi:type="dcterms:W3CDTF">2026-08-07T11:52:11Z</dcterms:modified>
</cp:coreProperties>
</file>